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91" y="230"/>
      </p:cViewPr>
      <p:guideLst>
        <p:guide orient="horz" pos="14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525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3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5902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503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1209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8530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7910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2770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483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2748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58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0A3EB-823F-4909-B935-ED873897D704}" type="datetimeFigureOut">
              <a:rPr lang="zh-TW" altLang="en-US" smtClean="0"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81BE5-EAD3-4034-9D8E-A57F1DD191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7994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3205315"/>
            <a:ext cx="9144000" cy="1012569"/>
          </a:xfrm>
        </p:spPr>
        <p:txBody>
          <a:bodyPr/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高溫提醒平台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309960"/>
            <a:ext cx="9144000" cy="1655762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資管碩一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M10509102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韓承志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資管碩一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M10509109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陸建綱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四資管四 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B10130344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廖仁靖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768" y="913409"/>
            <a:ext cx="1944463" cy="229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9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spcAft>
                <a:spcPts val="300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一家很大的工廠，會佈置許多的溫度感測器，工人會透過行動裝置去接收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sensor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的溫度，再傳送到中央機台的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server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做監控，溫度一旦超標，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server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會發對中央機台的人員發出警示，機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人員再對工人下達指示，確保設備的溫度在正常範圍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687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溫度感測器</a:t>
            </a:r>
            <a:r>
              <a:rPr lang="en-US" altLang="zh-TW" dirty="0"/>
              <a:t> </a:t>
            </a:r>
            <a:r>
              <a:rPr lang="en-US" altLang="zh-TW" dirty="0" smtClean="0"/>
              <a:t>– nrf52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81074" y="2443063"/>
            <a:ext cx="41569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 </a:t>
            </a:r>
            <a:r>
              <a:rPr lang="zh-TW" altLang="en-US" sz="2800" dirty="0" smtClean="0">
                <a:latin typeface="+mj-ea"/>
                <a:ea typeface="+mj-ea"/>
              </a:rPr>
              <a:t>測量溫度並且發出廣播</a:t>
            </a:r>
            <a:endParaRPr lang="en-US" altLang="zh-TW" sz="2800" dirty="0" smtClean="0"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074" y="2909316"/>
            <a:ext cx="78615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2. </a:t>
            </a:r>
            <a:r>
              <a:rPr lang="zh-TW" altLang="en-US" sz="2800" dirty="0" smtClean="0">
                <a:latin typeface="+mj-ea"/>
                <a:ea typeface="+mj-ea"/>
              </a:rPr>
              <a:t>每一個溫度感測器都有一個唯一獨有的</a:t>
            </a:r>
            <a:r>
              <a:rPr lang="en-US" altLang="zh-TW" sz="2800" dirty="0" err="1" smtClean="0">
                <a:latin typeface="+mj-ea"/>
                <a:ea typeface="+mj-ea"/>
              </a:rPr>
              <a:t>realkey</a:t>
            </a:r>
            <a:endParaRPr lang="en-US" altLang="zh-TW" sz="2800" dirty="0" smtClean="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89844" y="1816929"/>
            <a:ext cx="1151630" cy="4911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1062958" y="177013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</a:rPr>
              <a:t>功能</a:t>
            </a:r>
          </a:p>
        </p:txBody>
      </p:sp>
      <p:sp>
        <p:nvSpPr>
          <p:cNvPr id="10" name="矩形 9"/>
          <p:cNvSpPr/>
          <p:nvPr/>
        </p:nvSpPr>
        <p:spPr>
          <a:xfrm>
            <a:off x="989843" y="3688511"/>
            <a:ext cx="1899255" cy="4911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062958" y="364171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存取控制</a:t>
            </a:r>
            <a:endParaRPr lang="zh-TW" altLang="en-US" sz="32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81074" y="4389554"/>
            <a:ext cx="82205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 </a:t>
            </a:r>
            <a:r>
              <a:rPr lang="zh-TW" altLang="en-US" sz="2800" dirty="0" smtClean="0">
                <a:latin typeface="+mj-ea"/>
                <a:ea typeface="+mj-ea"/>
              </a:rPr>
              <a:t>只有擁有</a:t>
            </a:r>
            <a:r>
              <a:rPr lang="en-US" altLang="zh-TW" sz="2800" dirty="0" err="1" smtClean="0">
                <a:latin typeface="+mj-ea"/>
                <a:ea typeface="+mj-ea"/>
              </a:rPr>
              <a:t>realkey</a:t>
            </a:r>
            <a:r>
              <a:rPr lang="zh-TW" altLang="en-US" sz="2800" dirty="0" smtClean="0">
                <a:latin typeface="+mj-ea"/>
                <a:ea typeface="+mj-ea"/>
              </a:rPr>
              <a:t>的工人才能夠讀取到真正的溫度</a:t>
            </a:r>
            <a:endParaRPr lang="zh-TW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5837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溫度感測器</a:t>
            </a:r>
            <a:r>
              <a:rPr lang="en-US" altLang="zh-TW" dirty="0" smtClean="0"/>
              <a:t> – nrf52 (nrf52dk)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600437" y="2046085"/>
            <a:ext cx="2913529" cy="2875539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2158489" y="3301144"/>
            <a:ext cx="1797424" cy="600635"/>
            <a:chOff x="4899212" y="2502342"/>
            <a:chExt cx="1797424" cy="600635"/>
          </a:xfrm>
        </p:grpSpPr>
        <p:sp>
          <p:nvSpPr>
            <p:cNvPr id="6" name="矩形 5"/>
            <p:cNvSpPr/>
            <p:nvPr/>
          </p:nvSpPr>
          <p:spPr>
            <a:xfrm>
              <a:off x="4899212" y="2502342"/>
              <a:ext cx="1797424" cy="600635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5367197" y="2541049"/>
              <a:ext cx="861454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/>
                <a:t>Data</a:t>
              </a:r>
              <a:endParaRPr lang="zh-TW" altLang="en-US" sz="2800" dirty="0"/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2158489" y="4125897"/>
            <a:ext cx="1797424" cy="600635"/>
            <a:chOff x="2042845" y="3524319"/>
            <a:chExt cx="1797424" cy="600635"/>
          </a:xfrm>
        </p:grpSpPr>
        <p:sp>
          <p:nvSpPr>
            <p:cNvPr id="9" name="矩形 8"/>
            <p:cNvSpPr/>
            <p:nvPr/>
          </p:nvSpPr>
          <p:spPr>
            <a:xfrm>
              <a:off x="2042845" y="3524319"/>
              <a:ext cx="1797424" cy="600635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2253292" y="3563026"/>
              <a:ext cx="1376531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/>
                <a:t>UserKey</a:t>
              </a:r>
              <a:endParaRPr lang="zh-TW" altLang="en-US" sz="2800" dirty="0"/>
            </a:p>
          </p:txBody>
        </p:sp>
      </p:grpSp>
      <p:sp>
        <p:nvSpPr>
          <p:cNvPr id="11" name="文字方塊 10"/>
          <p:cNvSpPr txBox="1"/>
          <p:nvPr/>
        </p:nvSpPr>
        <p:spPr>
          <a:xfrm>
            <a:off x="2386954" y="2404255"/>
            <a:ext cx="158754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RealKey</a:t>
            </a:r>
            <a:endParaRPr lang="zh-TW" altLang="en-US" sz="2800" dirty="0"/>
          </a:p>
        </p:txBody>
      </p:sp>
      <p:sp>
        <p:nvSpPr>
          <p:cNvPr id="18" name="矩形 17"/>
          <p:cNvSpPr/>
          <p:nvPr/>
        </p:nvSpPr>
        <p:spPr>
          <a:xfrm>
            <a:off x="7276146" y="4795906"/>
            <a:ext cx="48993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+mj-ea"/>
                <a:ea typeface="+mj-ea"/>
              </a:rPr>
              <a:t>使用者輸入</a:t>
            </a:r>
            <a:r>
              <a:rPr lang="en-US" altLang="zh-TW" sz="2400" dirty="0">
                <a:latin typeface="+mj-ea"/>
                <a:ea typeface="+mj-ea"/>
              </a:rPr>
              <a:t>key</a:t>
            </a:r>
            <a:r>
              <a:rPr lang="zh-TW" altLang="en-US" sz="2400" dirty="0" smtClean="0">
                <a:latin typeface="+mj-ea"/>
                <a:ea typeface="+mj-ea"/>
              </a:rPr>
              <a:t>，</a:t>
            </a:r>
            <a:endParaRPr lang="en-US" altLang="zh-TW" sz="2400" dirty="0" smtClean="0">
              <a:latin typeface="+mj-ea"/>
              <a:ea typeface="+mj-ea"/>
            </a:endParaRPr>
          </a:p>
          <a:p>
            <a:r>
              <a:rPr lang="zh-TW" altLang="en-US" sz="2400" dirty="0" smtClean="0">
                <a:latin typeface="+mj-ea"/>
                <a:ea typeface="+mj-ea"/>
              </a:rPr>
              <a:t>和</a:t>
            </a:r>
            <a:r>
              <a:rPr lang="en-US" altLang="zh-TW" sz="2400" dirty="0" err="1">
                <a:latin typeface="+mj-ea"/>
                <a:ea typeface="+mj-ea"/>
              </a:rPr>
              <a:t>realkey</a:t>
            </a:r>
            <a:r>
              <a:rPr lang="zh-TW" altLang="en-US" sz="2400" dirty="0">
                <a:latin typeface="+mj-ea"/>
                <a:ea typeface="+mj-ea"/>
              </a:rPr>
              <a:t>一樣會讀取到正確的數值</a:t>
            </a:r>
            <a:endParaRPr lang="zh-TW" altLang="en-US" sz="2400" dirty="0">
              <a:latin typeface="+mj-ea"/>
              <a:ea typeface="+mj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523072" y="1838650"/>
            <a:ext cx="1700673" cy="4148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/>
          <p:cNvSpPr txBox="1"/>
          <p:nvPr/>
        </p:nvSpPr>
        <p:spPr>
          <a:xfrm>
            <a:off x="5672735" y="1815252"/>
            <a:ext cx="1401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smtClean="0">
                <a:solidFill>
                  <a:schemeClr val="bg1"/>
                </a:solidFill>
              </a:rPr>
              <a:t>RealKey</a:t>
            </a:r>
            <a:endParaRPr lang="zh-TW" altLang="en-US" sz="2400" b="1" dirty="0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096000" y="2347865"/>
            <a:ext cx="37080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</a:t>
            </a:r>
            <a:r>
              <a:rPr lang="zh-TW" altLang="en-US" sz="2800" dirty="0" smtClean="0">
                <a:latin typeface="+mj-ea"/>
                <a:ea typeface="+mj-ea"/>
              </a:rPr>
              <a:t>每個感測器維一識別</a:t>
            </a:r>
          </a:p>
        </p:txBody>
      </p:sp>
      <p:sp>
        <p:nvSpPr>
          <p:cNvPr id="26" name="矩形 25"/>
          <p:cNvSpPr/>
          <p:nvPr/>
        </p:nvSpPr>
        <p:spPr>
          <a:xfrm>
            <a:off x="6096000" y="2932792"/>
            <a:ext cx="4294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</a:t>
            </a:r>
            <a:r>
              <a:rPr lang="en-US" altLang="zh-TW" sz="2800" dirty="0" smtClean="0">
                <a:latin typeface="+mj-ea"/>
                <a:ea typeface="+mj-ea"/>
              </a:rPr>
              <a:t>.</a:t>
            </a:r>
            <a:r>
              <a:rPr lang="en-US" altLang="zh-TW" sz="2800" dirty="0"/>
              <a:t> </a:t>
            </a:r>
            <a:r>
              <a:rPr lang="en-US" altLang="zh-TW" sz="2800" dirty="0" smtClean="0"/>
              <a:t>Default set 12:34:56:78</a:t>
            </a:r>
            <a:endParaRPr lang="zh-TW" altLang="en-US" sz="2800" dirty="0" smtClean="0"/>
          </a:p>
        </p:txBody>
      </p:sp>
      <p:sp>
        <p:nvSpPr>
          <p:cNvPr id="27" name="矩形 26"/>
          <p:cNvSpPr/>
          <p:nvPr/>
        </p:nvSpPr>
        <p:spPr>
          <a:xfrm>
            <a:off x="5523072" y="3600599"/>
            <a:ext cx="2686863" cy="4148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5635236" y="3577201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smtClean="0">
                <a:solidFill>
                  <a:schemeClr val="bg1"/>
                </a:solidFill>
              </a:rPr>
              <a:t>2-characteristic</a:t>
            </a:r>
          </a:p>
        </p:txBody>
      </p:sp>
      <p:sp>
        <p:nvSpPr>
          <p:cNvPr id="29" name="矩形 28"/>
          <p:cNvSpPr/>
          <p:nvPr/>
        </p:nvSpPr>
        <p:spPr>
          <a:xfrm>
            <a:off x="7276146" y="423645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/>
              <a:t>儲存溫度資料</a:t>
            </a:r>
            <a:endParaRPr lang="zh-TW" altLang="en-US" sz="2400" dirty="0"/>
          </a:p>
        </p:txBody>
      </p:sp>
      <p:grpSp>
        <p:nvGrpSpPr>
          <p:cNvPr id="34" name="群組 33"/>
          <p:cNvGrpSpPr/>
          <p:nvPr/>
        </p:nvGrpSpPr>
        <p:grpSpPr>
          <a:xfrm>
            <a:off x="6310863" y="4240759"/>
            <a:ext cx="965283" cy="461665"/>
            <a:chOff x="6164880" y="3818823"/>
            <a:chExt cx="965283" cy="461665"/>
          </a:xfrm>
        </p:grpSpPr>
        <p:sp>
          <p:nvSpPr>
            <p:cNvPr id="30" name="矩形 29"/>
            <p:cNvSpPr/>
            <p:nvPr/>
          </p:nvSpPr>
          <p:spPr>
            <a:xfrm>
              <a:off x="6164880" y="3842221"/>
              <a:ext cx="965283" cy="414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6220962" y="3818823"/>
              <a:ext cx="8531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b="1" dirty="0" smtClean="0">
                  <a:solidFill>
                    <a:schemeClr val="bg1"/>
                  </a:solidFill>
                </a:rPr>
                <a:t>Data</a:t>
              </a: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5801086" y="4810064"/>
            <a:ext cx="1475060" cy="461665"/>
            <a:chOff x="6164880" y="4388128"/>
            <a:chExt cx="1475060" cy="461665"/>
          </a:xfrm>
        </p:grpSpPr>
        <p:sp>
          <p:nvSpPr>
            <p:cNvPr id="32" name="矩形 31"/>
            <p:cNvSpPr/>
            <p:nvPr/>
          </p:nvSpPr>
          <p:spPr>
            <a:xfrm>
              <a:off x="6164880" y="4411526"/>
              <a:ext cx="1475060" cy="4148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6220962" y="4388128"/>
              <a:ext cx="14189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b="1" dirty="0" smtClean="0">
                  <a:solidFill>
                    <a:schemeClr val="bg1"/>
                  </a:solidFill>
                </a:rPr>
                <a:t>UsetKey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814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行動裝置</a:t>
            </a:r>
            <a:r>
              <a:rPr lang="en-US" altLang="zh-TW" dirty="0" smtClean="0"/>
              <a:t>- android 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81074" y="2443063"/>
            <a:ext cx="43781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</a:t>
            </a:r>
            <a:r>
              <a:rPr lang="zh-TW" altLang="en-US" sz="2800" dirty="0" smtClean="0">
                <a:latin typeface="+mj-ea"/>
                <a:ea typeface="+mj-ea"/>
              </a:rPr>
              <a:t> </a:t>
            </a:r>
            <a:r>
              <a:rPr lang="zh-TW" altLang="en-US" sz="2800" dirty="0" smtClean="0"/>
              <a:t>透過</a:t>
            </a:r>
            <a:r>
              <a:rPr lang="en-US" altLang="zh-TW" sz="2800" dirty="0" err="1" smtClean="0"/>
              <a:t>ble</a:t>
            </a:r>
            <a:r>
              <a:rPr lang="en-US" altLang="zh-TW" sz="2800" dirty="0" smtClean="0"/>
              <a:t> </a:t>
            </a:r>
            <a:r>
              <a:rPr lang="zh-TW" altLang="en-US" sz="2800" dirty="0" smtClean="0"/>
              <a:t>綁定溫度感測器</a:t>
            </a:r>
            <a:endParaRPr lang="en-US" altLang="zh-TW" sz="2800" dirty="0" smtClean="0"/>
          </a:p>
        </p:txBody>
      </p:sp>
      <p:sp>
        <p:nvSpPr>
          <p:cNvPr id="5" name="矩形 4"/>
          <p:cNvSpPr/>
          <p:nvPr/>
        </p:nvSpPr>
        <p:spPr>
          <a:xfrm>
            <a:off x="1981074" y="2909316"/>
            <a:ext cx="7930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2.</a:t>
            </a:r>
            <a:r>
              <a:rPr lang="zh-TW" altLang="en-US" sz="2800" dirty="0" smtClean="0">
                <a:latin typeface="+mj-ea"/>
                <a:ea typeface="+mj-ea"/>
              </a:rPr>
              <a:t> </a:t>
            </a:r>
            <a:r>
              <a:rPr lang="zh-TW" altLang="en-US" sz="2800" dirty="0" smtClean="0"/>
              <a:t>連線之後，必須輸入</a:t>
            </a:r>
            <a:r>
              <a:rPr lang="en-US" altLang="zh-TW" sz="2800" dirty="0" err="1" smtClean="0"/>
              <a:t>userkey</a:t>
            </a:r>
            <a:r>
              <a:rPr lang="zh-TW" altLang="en-US" sz="2800" dirty="0" smtClean="0"/>
              <a:t>才能夠讀取到溫度</a:t>
            </a:r>
            <a:endParaRPr lang="en-US" altLang="zh-TW" sz="2800" dirty="0" smtClean="0"/>
          </a:p>
        </p:txBody>
      </p:sp>
      <p:sp>
        <p:nvSpPr>
          <p:cNvPr id="6" name="矩形 5"/>
          <p:cNvSpPr/>
          <p:nvPr/>
        </p:nvSpPr>
        <p:spPr>
          <a:xfrm>
            <a:off x="989844" y="1816929"/>
            <a:ext cx="1151630" cy="4911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062958" y="177013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</a:rPr>
              <a:t>功能</a:t>
            </a:r>
          </a:p>
        </p:txBody>
      </p:sp>
      <p:sp>
        <p:nvSpPr>
          <p:cNvPr id="8" name="矩形 7"/>
          <p:cNvSpPr/>
          <p:nvPr/>
        </p:nvSpPr>
        <p:spPr>
          <a:xfrm>
            <a:off x="989843" y="3688511"/>
            <a:ext cx="1899255" cy="4911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1062958" y="364171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存取控制</a:t>
            </a:r>
            <a:endParaRPr lang="zh-TW" alt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81075" y="4408430"/>
            <a:ext cx="85591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</a:t>
            </a:r>
            <a:r>
              <a:rPr lang="zh-TW" altLang="en-US" sz="2800" dirty="0" smtClean="0"/>
              <a:t>輸入</a:t>
            </a:r>
            <a:r>
              <a:rPr lang="en-US" altLang="zh-TW" sz="2800" dirty="0" smtClean="0"/>
              <a:t>key</a:t>
            </a:r>
            <a:r>
              <a:rPr lang="zh-TW" altLang="en-US" sz="2800" dirty="0" smtClean="0"/>
              <a:t>，如果和</a:t>
            </a:r>
            <a:r>
              <a:rPr lang="en-US" altLang="zh-TW" sz="2800" dirty="0" err="1" smtClean="0"/>
              <a:t>realkey</a:t>
            </a:r>
            <a:r>
              <a:rPr lang="zh-TW" altLang="en-US" sz="2800" dirty="0" smtClean="0"/>
              <a:t>相同，開始讀取到正</a:t>
            </a:r>
            <a:endParaRPr lang="en-US" altLang="zh-TW" sz="2800" dirty="0"/>
          </a:p>
          <a:p>
            <a:r>
              <a:rPr lang="zh-TW" altLang="en-US" sz="2800" dirty="0" smtClean="0"/>
              <a:t>   確的溫度，並且將溫度資訊傳入中央機</a:t>
            </a:r>
            <a:r>
              <a:rPr lang="zh-TW" altLang="en-US" sz="2800" dirty="0" smtClean="0"/>
              <a:t>台</a:t>
            </a:r>
            <a:r>
              <a:rPr lang="en-US" altLang="zh-TW" sz="2800" dirty="0" smtClean="0"/>
              <a:t>server</a:t>
            </a:r>
          </a:p>
          <a:p>
            <a:endParaRPr lang="zh-TW" altLang="en-US" sz="2800" dirty="0">
              <a:latin typeface="+mj-ea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81075" y="5365485"/>
            <a:ext cx="8559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2.</a:t>
            </a:r>
            <a:r>
              <a:rPr lang="zh-TW" altLang="en-US" sz="2800" dirty="0" smtClean="0"/>
              <a:t>每個使用者只能存取被授權的溫度感測器</a:t>
            </a:r>
            <a:endParaRPr lang="en-US" altLang="zh-TW" sz="2800" dirty="0" smtClean="0"/>
          </a:p>
        </p:txBody>
      </p:sp>
    </p:spTree>
    <p:extLst>
      <p:ext uri="{BB962C8B-B14F-4D97-AF65-F5344CB8AC3E}">
        <p14:creationId xmlns:p14="http://schemas.microsoft.com/office/powerpoint/2010/main" val="207595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中央機台</a:t>
            </a:r>
            <a:r>
              <a:rPr lang="en-US" altLang="zh-TW" dirty="0" smtClean="0"/>
              <a:t>server – </a:t>
            </a:r>
            <a:r>
              <a:rPr lang="en-US" altLang="zh-TW" dirty="0" err="1" smtClean="0"/>
              <a:t>mysql</a:t>
            </a:r>
            <a:r>
              <a:rPr lang="en-US" altLang="zh-TW" dirty="0" smtClean="0"/>
              <a:t> +</a:t>
            </a:r>
            <a:r>
              <a:rPr lang="en-US" altLang="zh-TW" dirty="0" err="1" smtClean="0"/>
              <a:t>php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81074" y="2443063"/>
            <a:ext cx="22717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1.</a:t>
            </a:r>
            <a:r>
              <a:rPr lang="zh-TW" altLang="en-US" sz="2800" dirty="0" smtClean="0">
                <a:latin typeface="+mj-ea"/>
                <a:ea typeface="+mj-ea"/>
              </a:rPr>
              <a:t>新增使用者</a:t>
            </a:r>
            <a:endParaRPr lang="zh-TW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1981074" y="4154643"/>
            <a:ext cx="95558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>
                <a:latin typeface="+mj-ea"/>
                <a:ea typeface="+mj-ea"/>
              </a:rPr>
              <a:t>4</a:t>
            </a:r>
            <a:r>
              <a:rPr lang="en-US" altLang="zh-TW" sz="2800" dirty="0" smtClean="0">
                <a:latin typeface="+mj-ea"/>
                <a:ea typeface="+mj-ea"/>
              </a:rPr>
              <a:t>.</a:t>
            </a:r>
            <a:r>
              <a:rPr lang="zh-TW" altLang="en-US" sz="2800" dirty="0" smtClean="0"/>
              <a:t>可以同步接收</a:t>
            </a:r>
            <a:r>
              <a:rPr lang="en-US" altLang="zh-TW" sz="2800" dirty="0" smtClean="0"/>
              <a:t>sensor </a:t>
            </a:r>
            <a:r>
              <a:rPr lang="zh-TW" altLang="en-US" sz="2800" dirty="0" smtClean="0"/>
              <a:t>的溫度資訊，如果溫度超標發出警訊</a:t>
            </a:r>
            <a:endParaRPr lang="zh-TW" alt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989844" y="1816929"/>
            <a:ext cx="1151630" cy="4911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062958" y="177013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</a:rPr>
              <a:t>功能</a:t>
            </a:r>
          </a:p>
        </p:txBody>
      </p:sp>
      <p:sp>
        <p:nvSpPr>
          <p:cNvPr id="9" name="矩形 8"/>
          <p:cNvSpPr/>
          <p:nvPr/>
        </p:nvSpPr>
        <p:spPr>
          <a:xfrm>
            <a:off x="1981074" y="2988711"/>
            <a:ext cx="19127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>
                <a:latin typeface="+mj-ea"/>
                <a:ea typeface="+mj-ea"/>
              </a:rPr>
              <a:t>2.</a:t>
            </a:r>
            <a:r>
              <a:rPr lang="zh-TW" altLang="en-US" sz="2800" dirty="0" smtClean="0">
                <a:latin typeface="+mj-ea"/>
                <a:ea typeface="+mj-ea"/>
              </a:rPr>
              <a:t>新增裝置</a:t>
            </a:r>
            <a:endParaRPr lang="zh-TW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1981074" y="3560463"/>
            <a:ext cx="22717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>
                <a:latin typeface="+mj-ea"/>
                <a:ea typeface="+mj-ea"/>
              </a:rPr>
              <a:t>3</a:t>
            </a:r>
            <a:r>
              <a:rPr lang="en-US" altLang="zh-TW" sz="2800" dirty="0" smtClean="0">
                <a:latin typeface="+mj-ea"/>
                <a:ea typeface="+mj-ea"/>
              </a:rPr>
              <a:t>.</a:t>
            </a:r>
            <a:r>
              <a:rPr lang="zh-TW" altLang="en-US" sz="2800" dirty="0" smtClean="0">
                <a:latin typeface="+mj-ea"/>
                <a:ea typeface="+mj-ea"/>
              </a:rPr>
              <a:t>授權使用者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0180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974650" y="3084577"/>
            <a:ext cx="1541929" cy="1472422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240557" y="3107758"/>
            <a:ext cx="1010115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登入</a:t>
            </a:r>
            <a:endParaRPr lang="zh-TW" altLang="en-US" sz="28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1234954" y="3722610"/>
            <a:ext cx="1021321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u="sng" dirty="0" smtClean="0"/>
              <a:t>account</a:t>
            </a:r>
            <a:endParaRPr lang="zh-TW" altLang="en-US" u="sng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1139427" y="4075852"/>
            <a:ext cx="1212372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u="sng" dirty="0" smtClean="0"/>
              <a:t>password</a:t>
            </a:r>
            <a:endParaRPr lang="zh-TW" altLang="en-US" u="sng" dirty="0"/>
          </a:p>
        </p:txBody>
      </p:sp>
      <p:grpSp>
        <p:nvGrpSpPr>
          <p:cNvPr id="79" name="群組 78"/>
          <p:cNvGrpSpPr/>
          <p:nvPr/>
        </p:nvGrpSpPr>
        <p:grpSpPr>
          <a:xfrm>
            <a:off x="974650" y="1159247"/>
            <a:ext cx="1276022" cy="715195"/>
            <a:chOff x="974650" y="1159247"/>
            <a:chExt cx="1158949" cy="715195"/>
          </a:xfrm>
        </p:grpSpPr>
        <p:sp>
          <p:nvSpPr>
            <p:cNvPr id="4" name="矩形 3"/>
            <p:cNvSpPr/>
            <p:nvPr/>
          </p:nvSpPr>
          <p:spPr>
            <a:xfrm>
              <a:off x="992580" y="1159247"/>
              <a:ext cx="1082554" cy="715195"/>
            </a:xfrm>
            <a:prstGeom prst="rect">
              <a:avLst/>
            </a:prstGeom>
            <a:noFill/>
            <a:ln w="285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974650" y="1255234"/>
              <a:ext cx="115894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sensor</a:t>
              </a:r>
              <a:endParaRPr lang="zh-TW" altLang="en-US" sz="2800" dirty="0"/>
            </a:p>
          </p:txBody>
        </p:sp>
      </p:grpSp>
      <p:sp>
        <p:nvSpPr>
          <p:cNvPr id="21" name="橢圓 20"/>
          <p:cNvSpPr/>
          <p:nvPr/>
        </p:nvSpPr>
        <p:spPr>
          <a:xfrm>
            <a:off x="365875" y="256335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485221" y="281595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1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992580" y="345987"/>
            <a:ext cx="2028526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Sensor </a:t>
            </a:r>
            <a:r>
              <a:rPr lang="zh-TW" altLang="en-US" sz="2000" dirty="0" smtClean="0"/>
              <a:t>發出廣播</a:t>
            </a:r>
            <a:endParaRPr lang="zh-TW" altLang="en-US" sz="2000" dirty="0"/>
          </a:p>
        </p:txBody>
      </p:sp>
      <p:sp>
        <p:nvSpPr>
          <p:cNvPr id="46" name="橢圓 45"/>
          <p:cNvSpPr/>
          <p:nvPr/>
        </p:nvSpPr>
        <p:spPr>
          <a:xfrm>
            <a:off x="365875" y="2412981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文字方塊 46"/>
          <p:cNvSpPr txBox="1"/>
          <p:nvPr/>
        </p:nvSpPr>
        <p:spPr>
          <a:xfrm>
            <a:off x="485221" y="2438241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2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992580" y="2502633"/>
            <a:ext cx="2932586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使用者登入</a:t>
            </a:r>
            <a:r>
              <a:rPr lang="en-US" altLang="zh-TW" sz="2000" dirty="0" smtClean="0"/>
              <a:t>android</a:t>
            </a:r>
            <a:endParaRPr lang="zh-TW" altLang="en-US" sz="2000" dirty="0"/>
          </a:p>
        </p:txBody>
      </p:sp>
      <p:sp>
        <p:nvSpPr>
          <p:cNvPr id="49" name="矩形 48"/>
          <p:cNvSpPr/>
          <p:nvPr/>
        </p:nvSpPr>
        <p:spPr>
          <a:xfrm>
            <a:off x="4335894" y="3084576"/>
            <a:ext cx="1541929" cy="1472423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文字方塊 49"/>
          <p:cNvSpPr txBox="1"/>
          <p:nvPr/>
        </p:nvSpPr>
        <p:spPr>
          <a:xfrm>
            <a:off x="4464811" y="3261646"/>
            <a:ext cx="141351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溫度偵測器</a:t>
            </a:r>
            <a:endParaRPr lang="zh-TW" altLang="en-US" dirty="0"/>
          </a:p>
        </p:txBody>
      </p:sp>
      <p:sp>
        <p:nvSpPr>
          <p:cNvPr id="53" name="橢圓 52"/>
          <p:cNvSpPr/>
          <p:nvPr/>
        </p:nvSpPr>
        <p:spPr>
          <a:xfrm>
            <a:off x="3691259" y="2412981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文字方塊 53"/>
          <p:cNvSpPr txBox="1"/>
          <p:nvPr/>
        </p:nvSpPr>
        <p:spPr>
          <a:xfrm>
            <a:off x="3810605" y="2438241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3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4300034" y="2377126"/>
            <a:ext cx="2376775" cy="70788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從資料庫讀取被授</a:t>
            </a:r>
            <a:endParaRPr lang="en-US" altLang="zh-TW" sz="2000" dirty="0" smtClean="0"/>
          </a:p>
          <a:p>
            <a:r>
              <a:rPr lang="zh-TW" altLang="en-US" sz="2000" dirty="0" smtClean="0"/>
              <a:t>權的</a:t>
            </a:r>
            <a:r>
              <a:rPr lang="en-US" altLang="zh-TW" sz="2000" dirty="0" err="1" smtClean="0"/>
              <a:t>seneor</a:t>
            </a:r>
            <a:endParaRPr lang="zh-TW" altLang="en-US" sz="2000" dirty="0"/>
          </a:p>
        </p:txBody>
      </p:sp>
      <p:sp>
        <p:nvSpPr>
          <p:cNvPr id="57" name="橢圓 56"/>
          <p:cNvSpPr/>
          <p:nvPr/>
        </p:nvSpPr>
        <p:spPr>
          <a:xfrm>
            <a:off x="6897297" y="2412981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6998713" y="2438241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4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7506072" y="2502633"/>
            <a:ext cx="1449669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獲得</a:t>
            </a:r>
            <a:r>
              <a:rPr lang="en-US" altLang="zh-TW" sz="2000" dirty="0" err="1" smtClean="0"/>
              <a:t>realkey</a:t>
            </a:r>
            <a:endParaRPr lang="zh-TW" altLang="en-US" sz="2000" dirty="0"/>
          </a:p>
        </p:txBody>
      </p:sp>
      <p:sp>
        <p:nvSpPr>
          <p:cNvPr id="60" name="文字方塊 59"/>
          <p:cNvSpPr txBox="1"/>
          <p:nvPr/>
        </p:nvSpPr>
        <p:spPr>
          <a:xfrm>
            <a:off x="4464811" y="3695064"/>
            <a:ext cx="141351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濕度</a:t>
            </a:r>
            <a:r>
              <a:rPr lang="zh-TW" altLang="en-US" dirty="0" smtClean="0"/>
              <a:t>偵測器</a:t>
            </a:r>
            <a:endParaRPr lang="zh-TW" altLang="en-US" dirty="0"/>
          </a:p>
        </p:txBody>
      </p:sp>
      <p:sp>
        <p:nvSpPr>
          <p:cNvPr id="61" name="文字方塊 60"/>
          <p:cNvSpPr txBox="1"/>
          <p:nvPr/>
        </p:nvSpPr>
        <p:spPr>
          <a:xfrm>
            <a:off x="4464811" y="4093891"/>
            <a:ext cx="1413517" cy="36933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重</a:t>
            </a:r>
            <a:r>
              <a:rPr lang="zh-TW" altLang="en-US" dirty="0"/>
              <a:t>力</a:t>
            </a:r>
            <a:r>
              <a:rPr lang="zh-TW" altLang="en-US" dirty="0" smtClean="0"/>
              <a:t>偵測器</a:t>
            </a:r>
            <a:endParaRPr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7699568" y="3195146"/>
            <a:ext cx="1068312" cy="484095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/>
        </p:nvSpPr>
        <p:spPr>
          <a:xfrm>
            <a:off x="7805915" y="3218277"/>
            <a:ext cx="855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realkey</a:t>
            </a:r>
            <a:endParaRPr lang="zh-TW" altLang="en-US" dirty="0"/>
          </a:p>
        </p:txBody>
      </p:sp>
      <p:sp>
        <p:nvSpPr>
          <p:cNvPr id="64" name="橢圓 63"/>
          <p:cNvSpPr/>
          <p:nvPr/>
        </p:nvSpPr>
        <p:spPr>
          <a:xfrm>
            <a:off x="9255510" y="2412981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文字方塊 64"/>
          <p:cNvSpPr txBox="1"/>
          <p:nvPr/>
        </p:nvSpPr>
        <p:spPr>
          <a:xfrm>
            <a:off x="9356926" y="2438241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5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66" name="文字方塊 65"/>
          <p:cNvSpPr txBox="1"/>
          <p:nvPr/>
        </p:nvSpPr>
        <p:spPr>
          <a:xfrm>
            <a:off x="9864285" y="2502633"/>
            <a:ext cx="1449669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綁定</a:t>
            </a:r>
            <a:r>
              <a:rPr lang="en-US" altLang="zh-TW" sz="2000" dirty="0" smtClean="0"/>
              <a:t>sensor</a:t>
            </a:r>
            <a:endParaRPr lang="zh-TW" altLang="en-US" sz="2000" dirty="0"/>
          </a:p>
        </p:txBody>
      </p:sp>
      <p:sp>
        <p:nvSpPr>
          <p:cNvPr id="67" name="矩形 66"/>
          <p:cNvSpPr/>
          <p:nvPr/>
        </p:nvSpPr>
        <p:spPr>
          <a:xfrm>
            <a:off x="10057781" y="3213007"/>
            <a:ext cx="1068312" cy="484095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67"/>
          <p:cNvSpPr/>
          <p:nvPr/>
        </p:nvSpPr>
        <p:spPr>
          <a:xfrm>
            <a:off x="10164128" y="3236138"/>
            <a:ext cx="855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realkey</a:t>
            </a:r>
            <a:endParaRPr lang="zh-TW" altLang="en-US" dirty="0"/>
          </a:p>
        </p:txBody>
      </p:sp>
      <p:sp>
        <p:nvSpPr>
          <p:cNvPr id="69" name="橢圓 68"/>
          <p:cNvSpPr/>
          <p:nvPr/>
        </p:nvSpPr>
        <p:spPr>
          <a:xfrm>
            <a:off x="365875" y="5142783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文字方塊 69"/>
          <p:cNvSpPr txBox="1"/>
          <p:nvPr/>
        </p:nvSpPr>
        <p:spPr>
          <a:xfrm>
            <a:off x="467291" y="5168043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6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71" name="文字方塊 70"/>
          <p:cNvSpPr txBox="1"/>
          <p:nvPr/>
        </p:nvSpPr>
        <p:spPr>
          <a:xfrm>
            <a:off x="974650" y="5232435"/>
            <a:ext cx="2431938" cy="70788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和</a:t>
            </a:r>
            <a:r>
              <a:rPr lang="en-US" altLang="zh-TW" sz="2000" dirty="0" smtClean="0"/>
              <a:t>sensor</a:t>
            </a:r>
            <a:r>
              <a:rPr lang="zh-TW" altLang="en-US" sz="2000" dirty="0" smtClean="0"/>
              <a:t>建立連線</a:t>
            </a:r>
            <a:endParaRPr lang="en-US" altLang="zh-TW" sz="2000" dirty="0" smtClean="0"/>
          </a:p>
          <a:p>
            <a:r>
              <a:rPr lang="zh-TW" altLang="en-US" sz="2000" dirty="0" smtClean="0"/>
              <a:t>尚未輸入</a:t>
            </a:r>
            <a:r>
              <a:rPr lang="en-US" altLang="zh-TW" sz="2000" dirty="0" err="1" smtClean="0"/>
              <a:t>userkey</a:t>
            </a:r>
            <a:endParaRPr lang="zh-TW" altLang="en-US" sz="2000" dirty="0"/>
          </a:p>
        </p:txBody>
      </p:sp>
      <p:sp>
        <p:nvSpPr>
          <p:cNvPr id="72" name="矩形 71"/>
          <p:cNvSpPr/>
          <p:nvPr/>
        </p:nvSpPr>
        <p:spPr>
          <a:xfrm>
            <a:off x="1168146" y="5961250"/>
            <a:ext cx="1068312" cy="484095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/>
        </p:nvSpPr>
        <p:spPr>
          <a:xfrm>
            <a:off x="1274493" y="6020241"/>
            <a:ext cx="84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Data=?</a:t>
            </a:r>
            <a:endParaRPr lang="zh-TW" altLang="en-US" dirty="0"/>
          </a:p>
        </p:txBody>
      </p:sp>
      <p:grpSp>
        <p:nvGrpSpPr>
          <p:cNvPr id="78" name="群組 77"/>
          <p:cNvGrpSpPr/>
          <p:nvPr/>
        </p:nvGrpSpPr>
        <p:grpSpPr>
          <a:xfrm>
            <a:off x="3978129" y="1159247"/>
            <a:ext cx="1751143" cy="715195"/>
            <a:chOff x="3978129" y="1126275"/>
            <a:chExt cx="1751143" cy="715195"/>
          </a:xfrm>
        </p:grpSpPr>
        <p:sp>
          <p:nvSpPr>
            <p:cNvPr id="74" name="矩形 73"/>
            <p:cNvSpPr/>
            <p:nvPr/>
          </p:nvSpPr>
          <p:spPr>
            <a:xfrm>
              <a:off x="3996058" y="1126275"/>
              <a:ext cx="1562883" cy="715195"/>
            </a:xfrm>
            <a:prstGeom prst="rect">
              <a:avLst/>
            </a:prstGeom>
            <a:noFill/>
            <a:ln w="285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文字方塊 74"/>
            <p:cNvSpPr txBox="1"/>
            <p:nvPr/>
          </p:nvSpPr>
          <p:spPr>
            <a:xfrm>
              <a:off x="3978129" y="1222262"/>
              <a:ext cx="1751143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Data=null</a:t>
              </a:r>
              <a:endParaRPr lang="zh-TW" altLang="en-US" sz="2800" dirty="0"/>
            </a:p>
          </p:txBody>
        </p:sp>
      </p:grpSp>
      <p:sp>
        <p:nvSpPr>
          <p:cNvPr id="76" name="橢圓 75"/>
          <p:cNvSpPr/>
          <p:nvPr/>
        </p:nvSpPr>
        <p:spPr>
          <a:xfrm>
            <a:off x="3404388" y="256335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文字方塊 76"/>
          <p:cNvSpPr txBox="1"/>
          <p:nvPr/>
        </p:nvSpPr>
        <p:spPr>
          <a:xfrm>
            <a:off x="3523734" y="281595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6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80" name="文字方塊 79"/>
          <p:cNvSpPr txBox="1"/>
          <p:nvPr/>
        </p:nvSpPr>
        <p:spPr>
          <a:xfrm>
            <a:off x="4092648" y="345987"/>
            <a:ext cx="2932586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000" dirty="0" err="1" smtClean="0"/>
              <a:t>Userkey</a:t>
            </a:r>
            <a:r>
              <a:rPr lang="en-US" altLang="zh-TW" sz="2000" dirty="0" smtClean="0"/>
              <a:t>!=</a:t>
            </a:r>
            <a:r>
              <a:rPr lang="en-US" altLang="zh-TW" sz="2000" dirty="0" err="1" smtClean="0"/>
              <a:t>realkey</a:t>
            </a:r>
            <a:endParaRPr lang="zh-TW" altLang="en-US" sz="2000" dirty="0"/>
          </a:p>
        </p:txBody>
      </p:sp>
      <p:sp>
        <p:nvSpPr>
          <p:cNvPr id="81" name="橢圓 80"/>
          <p:cNvSpPr/>
          <p:nvPr/>
        </p:nvSpPr>
        <p:spPr>
          <a:xfrm>
            <a:off x="3636096" y="5142783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文字方塊 81"/>
          <p:cNvSpPr txBox="1"/>
          <p:nvPr/>
        </p:nvSpPr>
        <p:spPr>
          <a:xfrm>
            <a:off x="3737512" y="5168043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7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4244871" y="5232435"/>
            <a:ext cx="2431938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輸入</a:t>
            </a:r>
            <a:r>
              <a:rPr lang="en-US" altLang="zh-TW" sz="2000" dirty="0" err="1" smtClean="0"/>
              <a:t>userkey</a:t>
            </a:r>
            <a:endParaRPr lang="zh-TW" altLang="en-US" sz="2000" dirty="0"/>
          </a:p>
        </p:txBody>
      </p:sp>
      <p:sp>
        <p:nvSpPr>
          <p:cNvPr id="84" name="矩形 83"/>
          <p:cNvSpPr/>
          <p:nvPr/>
        </p:nvSpPr>
        <p:spPr>
          <a:xfrm>
            <a:off x="4438366" y="5961250"/>
            <a:ext cx="1079493" cy="484095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矩形 84"/>
          <p:cNvSpPr/>
          <p:nvPr/>
        </p:nvSpPr>
        <p:spPr>
          <a:xfrm>
            <a:off x="4544714" y="6020241"/>
            <a:ext cx="9067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 smtClean="0"/>
              <a:t>userkey</a:t>
            </a:r>
            <a:endParaRPr lang="zh-TW" altLang="en-US" dirty="0"/>
          </a:p>
        </p:txBody>
      </p:sp>
      <p:grpSp>
        <p:nvGrpSpPr>
          <p:cNvPr id="87" name="群組 86"/>
          <p:cNvGrpSpPr/>
          <p:nvPr/>
        </p:nvGrpSpPr>
        <p:grpSpPr>
          <a:xfrm>
            <a:off x="6084533" y="5843051"/>
            <a:ext cx="1495564" cy="715195"/>
            <a:chOff x="974650" y="1159247"/>
            <a:chExt cx="1158949" cy="715195"/>
          </a:xfrm>
        </p:grpSpPr>
        <p:sp>
          <p:nvSpPr>
            <p:cNvPr id="88" name="矩形 87"/>
            <p:cNvSpPr/>
            <p:nvPr/>
          </p:nvSpPr>
          <p:spPr>
            <a:xfrm>
              <a:off x="992580" y="1159247"/>
              <a:ext cx="1082554" cy="715195"/>
            </a:xfrm>
            <a:prstGeom prst="rect">
              <a:avLst/>
            </a:prstGeom>
            <a:noFill/>
            <a:ln w="285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文字方塊 88"/>
            <p:cNvSpPr txBox="1"/>
            <p:nvPr/>
          </p:nvSpPr>
          <p:spPr>
            <a:xfrm>
              <a:off x="974650" y="1255234"/>
              <a:ext cx="115894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sensor</a:t>
              </a:r>
              <a:endParaRPr lang="zh-TW" altLang="en-US" sz="2800" dirty="0"/>
            </a:p>
          </p:txBody>
        </p:sp>
      </p:grpSp>
      <p:sp>
        <p:nvSpPr>
          <p:cNvPr id="90" name="向右箭號 89"/>
          <p:cNvSpPr/>
          <p:nvPr/>
        </p:nvSpPr>
        <p:spPr>
          <a:xfrm>
            <a:off x="5605181" y="6092551"/>
            <a:ext cx="436465" cy="21619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91" name="群組 90"/>
          <p:cNvGrpSpPr/>
          <p:nvPr/>
        </p:nvGrpSpPr>
        <p:grpSpPr>
          <a:xfrm>
            <a:off x="7113448" y="1159247"/>
            <a:ext cx="1931940" cy="715195"/>
            <a:chOff x="3978129" y="1126275"/>
            <a:chExt cx="1751143" cy="715195"/>
          </a:xfrm>
        </p:grpSpPr>
        <p:sp>
          <p:nvSpPr>
            <p:cNvPr id="92" name="矩形 91"/>
            <p:cNvSpPr/>
            <p:nvPr/>
          </p:nvSpPr>
          <p:spPr>
            <a:xfrm>
              <a:off x="3996058" y="1126275"/>
              <a:ext cx="1562883" cy="715195"/>
            </a:xfrm>
            <a:prstGeom prst="rect">
              <a:avLst/>
            </a:prstGeom>
            <a:noFill/>
            <a:ln w="285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文字方塊 92"/>
            <p:cNvSpPr txBox="1"/>
            <p:nvPr/>
          </p:nvSpPr>
          <p:spPr>
            <a:xfrm>
              <a:off x="3978129" y="1222262"/>
              <a:ext cx="1751143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Data=35</a:t>
              </a:r>
              <a:r>
                <a:rPr lang="zh-TW" altLang="en-US" sz="2800" dirty="0" smtClean="0"/>
                <a:t>度</a:t>
              </a:r>
              <a:endParaRPr lang="zh-TW" altLang="en-US" sz="2800" dirty="0"/>
            </a:p>
          </p:txBody>
        </p:sp>
      </p:grpSp>
      <p:sp>
        <p:nvSpPr>
          <p:cNvPr id="94" name="橢圓 93"/>
          <p:cNvSpPr/>
          <p:nvPr/>
        </p:nvSpPr>
        <p:spPr>
          <a:xfrm>
            <a:off x="6539707" y="256335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5" name="文字方塊 94"/>
          <p:cNvSpPr txBox="1"/>
          <p:nvPr/>
        </p:nvSpPr>
        <p:spPr>
          <a:xfrm>
            <a:off x="6659053" y="281595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bg1"/>
                </a:solidFill>
              </a:rPr>
              <a:t>8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96" name="文字方塊 95"/>
          <p:cNvSpPr txBox="1"/>
          <p:nvPr/>
        </p:nvSpPr>
        <p:spPr>
          <a:xfrm>
            <a:off x="7227967" y="345987"/>
            <a:ext cx="2932586" cy="4001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傳送正確的溫度</a:t>
            </a:r>
            <a:endParaRPr lang="zh-TW" altLang="en-US" sz="2000" dirty="0"/>
          </a:p>
        </p:txBody>
      </p:sp>
      <p:sp>
        <p:nvSpPr>
          <p:cNvPr id="97" name="橢圓 96"/>
          <p:cNvSpPr/>
          <p:nvPr/>
        </p:nvSpPr>
        <p:spPr>
          <a:xfrm>
            <a:off x="7478681" y="5142783"/>
            <a:ext cx="573741" cy="5737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8" name="文字方塊 97"/>
          <p:cNvSpPr txBox="1"/>
          <p:nvPr/>
        </p:nvSpPr>
        <p:spPr>
          <a:xfrm>
            <a:off x="7580097" y="5168043"/>
            <a:ext cx="335049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9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99" name="文字方塊 98"/>
          <p:cNvSpPr txBox="1"/>
          <p:nvPr/>
        </p:nvSpPr>
        <p:spPr>
          <a:xfrm>
            <a:off x="8242054" y="5075710"/>
            <a:ext cx="2431938" cy="70788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接收到正確的溫度</a:t>
            </a:r>
            <a:endParaRPr lang="en-US" altLang="zh-TW" sz="2000" dirty="0" smtClean="0"/>
          </a:p>
          <a:p>
            <a:r>
              <a:rPr lang="zh-TW" altLang="en-US" sz="2000" dirty="0" smtClean="0"/>
              <a:t>並上傳至</a:t>
            </a:r>
            <a:r>
              <a:rPr lang="en-US" altLang="zh-TW" sz="2000" dirty="0" smtClean="0"/>
              <a:t>server</a:t>
            </a:r>
            <a:endParaRPr lang="zh-TW" altLang="en-US" sz="2000" dirty="0"/>
          </a:p>
        </p:txBody>
      </p:sp>
      <p:sp>
        <p:nvSpPr>
          <p:cNvPr id="100" name="矩形 99"/>
          <p:cNvSpPr/>
          <p:nvPr/>
        </p:nvSpPr>
        <p:spPr>
          <a:xfrm>
            <a:off x="8286753" y="5961250"/>
            <a:ext cx="1307189" cy="484095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矩形 100"/>
          <p:cNvSpPr/>
          <p:nvPr/>
        </p:nvSpPr>
        <p:spPr>
          <a:xfrm>
            <a:off x="8393101" y="6020241"/>
            <a:ext cx="1200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Data=35</a:t>
            </a:r>
            <a:r>
              <a:rPr lang="zh-TW" altLang="en-US" dirty="0" smtClean="0"/>
              <a:t>度</a:t>
            </a:r>
            <a:endParaRPr lang="zh-TW" altLang="en-US" dirty="0"/>
          </a:p>
        </p:txBody>
      </p:sp>
      <p:grpSp>
        <p:nvGrpSpPr>
          <p:cNvPr id="102" name="群組 101"/>
          <p:cNvGrpSpPr/>
          <p:nvPr/>
        </p:nvGrpSpPr>
        <p:grpSpPr>
          <a:xfrm>
            <a:off x="10208653" y="5843051"/>
            <a:ext cx="1432741" cy="715195"/>
            <a:chOff x="974650" y="1159247"/>
            <a:chExt cx="1158949" cy="715195"/>
          </a:xfrm>
        </p:grpSpPr>
        <p:sp>
          <p:nvSpPr>
            <p:cNvPr id="103" name="矩形 102"/>
            <p:cNvSpPr/>
            <p:nvPr/>
          </p:nvSpPr>
          <p:spPr>
            <a:xfrm>
              <a:off x="992580" y="1159247"/>
              <a:ext cx="1082554" cy="715195"/>
            </a:xfrm>
            <a:prstGeom prst="rect">
              <a:avLst/>
            </a:prstGeom>
            <a:noFill/>
            <a:ln w="285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文字方塊 103"/>
            <p:cNvSpPr txBox="1"/>
            <p:nvPr/>
          </p:nvSpPr>
          <p:spPr>
            <a:xfrm>
              <a:off x="974650" y="1255234"/>
              <a:ext cx="115894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server</a:t>
              </a:r>
              <a:endParaRPr lang="zh-TW" altLang="en-US" sz="2800" dirty="0"/>
            </a:p>
          </p:txBody>
        </p:sp>
      </p:grpSp>
      <p:sp>
        <p:nvSpPr>
          <p:cNvPr id="105" name="向右箭號 104"/>
          <p:cNvSpPr/>
          <p:nvPr/>
        </p:nvSpPr>
        <p:spPr>
          <a:xfrm>
            <a:off x="9729301" y="6092551"/>
            <a:ext cx="436465" cy="21619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7" name="直線接點 106"/>
          <p:cNvCxnSpPr/>
          <p:nvPr/>
        </p:nvCxnSpPr>
        <p:spPr>
          <a:xfrm>
            <a:off x="365875" y="2142565"/>
            <a:ext cx="11144807" cy="0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15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79911" y="3013502"/>
            <a:ext cx="16321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 smtClean="0"/>
              <a:t>demo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42527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bizen_20170619_16143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93858" y="272221"/>
            <a:ext cx="3532648" cy="6239039"/>
          </a:xfrm>
        </p:spPr>
      </p:pic>
      <p:pic>
        <p:nvPicPr>
          <p:cNvPr id="5" name="FB8315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4597" t="-959" r="27178"/>
          <a:stretch/>
        </p:blipFill>
        <p:spPr>
          <a:xfrm>
            <a:off x="556957" y="272221"/>
            <a:ext cx="5060979" cy="595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1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375</Words>
  <Application>Microsoft Office PowerPoint</Application>
  <PresentationFormat>寬螢幕</PresentationFormat>
  <Paragraphs>79</Paragraphs>
  <Slides>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2" baseType="lpstr">
      <vt:lpstr>微軟正黑體</vt:lpstr>
      <vt:lpstr>Arial</vt:lpstr>
      <vt:lpstr>Office 佈景主題</vt:lpstr>
      <vt:lpstr>高溫提醒平台</vt:lpstr>
      <vt:lpstr>使用情境</vt:lpstr>
      <vt:lpstr>溫度感測器 – nrf52</vt:lpstr>
      <vt:lpstr>溫度感測器 – nrf52 (nrf52dk)</vt:lpstr>
      <vt:lpstr>行動裝置- android </vt:lpstr>
      <vt:lpstr>中央機台server – mysql +php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高溫提醒平台</dc:title>
  <dc:creator>leo</dc:creator>
  <cp:lastModifiedBy>leo</cp:lastModifiedBy>
  <cp:revision>12</cp:revision>
  <dcterms:created xsi:type="dcterms:W3CDTF">2017-06-19T05:45:49Z</dcterms:created>
  <dcterms:modified xsi:type="dcterms:W3CDTF">2017-06-19T08:49:27Z</dcterms:modified>
</cp:coreProperties>
</file>

<file path=docProps/thumbnail.jpeg>
</file>